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8" r:id="rId5"/>
    <p:sldId id="259" r:id="rId6"/>
  </p:sldIdLst>
  <p:sldSz cx="9144000" cy="6858000" type="screen4x3"/>
  <p:notesSz cx="6805613" cy="99441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7298"/>
    <a:srgbClr val="CED9E4"/>
    <a:srgbClr val="8E007E"/>
    <a:srgbClr val="93B4D4"/>
    <a:srgbClr val="D59342"/>
    <a:srgbClr val="8BC6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329" autoAdjust="0"/>
  </p:normalViewPr>
  <p:slideViewPr>
    <p:cSldViewPr showGuides="1">
      <p:cViewPr varScale="1">
        <p:scale>
          <a:sx n="116" d="100"/>
          <a:sy n="116" d="100"/>
        </p:scale>
        <p:origin x="1464" y="108"/>
      </p:cViewPr>
      <p:guideLst>
        <p:guide orient="horz" pos="4319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7" d="100"/>
          <a:sy n="77" d="100"/>
        </p:scale>
        <p:origin x="-3258" y="-84"/>
      </p:cViewPr>
      <p:guideLst>
        <p:guide orient="horz" pos="3132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B8BEE3-4682-4461-8B92-C8DD4DC03A0C}" type="datetimeFigureOut">
              <a:rPr lang="fr-FR" smtClean="0"/>
              <a:t>15/11/2023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DFE727-C4C4-4619-8BAA-1708B555ED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1357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A04FD6-743A-4BA0-A94C-653F15312085}" type="datetimeFigureOut">
              <a:rPr lang="fr-FR" smtClean="0"/>
              <a:t>15/11/2023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D751B-A403-405A-B7C5-B5C9C1A27C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929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avec image de fo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67544" y="6356351"/>
            <a:ext cx="8219256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  Direction - Service - 27/06/2018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9144000" cy="68564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space réservé pour une image  16"/>
          <p:cNvSpPr>
            <a:spLocks noGrp="1"/>
          </p:cNvSpPr>
          <p:nvPr>
            <p:ph type="pic" sz="quarter" idx="10"/>
          </p:nvPr>
        </p:nvSpPr>
        <p:spPr>
          <a:xfrm>
            <a:off x="-6520" y="0"/>
            <a:ext cx="9144000" cy="6858000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22" name="ZoneTexte 21"/>
          <p:cNvSpPr txBox="1"/>
          <p:nvPr userDrawn="1"/>
        </p:nvSpPr>
        <p:spPr>
          <a:xfrm>
            <a:off x="505610" y="1340768"/>
            <a:ext cx="3219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/>
              <a:t>DIRECTION</a:t>
            </a:r>
            <a:r>
              <a:rPr lang="fr-FR" sz="1100" b="1" baseline="0" dirty="0"/>
              <a:t> - DATE</a:t>
            </a:r>
            <a:endParaRPr lang="fr-FR" sz="1100" b="1" dirty="0"/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-116632"/>
            <a:ext cx="3966504" cy="6858000"/>
          </a:xfrm>
          <a:prstGeom prst="rect">
            <a:avLst/>
          </a:prstGeom>
        </p:spPr>
      </p:pic>
      <p:cxnSp>
        <p:nvCxnSpPr>
          <p:cNvPr id="20" name="Connecteur droit 19"/>
          <p:cNvCxnSpPr/>
          <p:nvPr userDrawn="1"/>
        </p:nvCxnSpPr>
        <p:spPr>
          <a:xfrm>
            <a:off x="505610" y="1836574"/>
            <a:ext cx="3236236" cy="8250"/>
          </a:xfrm>
          <a:prstGeom prst="line">
            <a:avLst/>
          </a:prstGeom>
          <a:ln w="190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 userDrawn="1"/>
        </p:nvCxnSpPr>
        <p:spPr>
          <a:xfrm>
            <a:off x="489334" y="2700670"/>
            <a:ext cx="3236236" cy="8250"/>
          </a:xfrm>
          <a:prstGeom prst="line">
            <a:avLst/>
          </a:prstGeom>
          <a:ln w="190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 userDrawn="1"/>
        </p:nvSpPr>
        <p:spPr>
          <a:xfrm>
            <a:off x="488017" y="2896869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Sous-titre</a:t>
            </a:r>
          </a:p>
        </p:txBody>
      </p:sp>
      <p:sp>
        <p:nvSpPr>
          <p:cNvPr id="11" name="Title 7"/>
          <p:cNvSpPr>
            <a:spLocks noGrp="1"/>
          </p:cNvSpPr>
          <p:nvPr>
            <p:ph type="ctrTitle" hasCustomPrompt="1"/>
          </p:nvPr>
        </p:nvSpPr>
        <p:spPr>
          <a:xfrm>
            <a:off x="469248" y="1916832"/>
            <a:ext cx="3115114" cy="765666"/>
          </a:xfrm>
        </p:spPr>
        <p:txBody>
          <a:bodyPr anchor="ctr"/>
          <a:lstStyle>
            <a:lvl1pPr latinLnBrk="0">
              <a:defRPr lang="fr-FR" cap="none" baseline="0">
                <a:solidFill>
                  <a:schemeClr val="bg1"/>
                </a:solidFill>
                <a:latin typeface="Harlow Solid Italic" panose="04030604020F02020D02" pitchFamily="82" charset="0"/>
              </a:defRPr>
            </a:lvl1pPr>
          </a:lstStyle>
          <a:p>
            <a:r>
              <a:rPr lang="fr-FR" dirty="0"/>
              <a:t>Titre</a:t>
            </a:r>
          </a:p>
        </p:txBody>
      </p:sp>
    </p:spTree>
    <p:extLst>
      <p:ext uri="{BB962C8B-B14F-4D97-AF65-F5344CB8AC3E}">
        <p14:creationId xmlns:p14="http://schemas.microsoft.com/office/powerpoint/2010/main" val="168401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itre 1"/>
          <p:cNvSpPr>
            <a:spLocks noGrp="1"/>
          </p:cNvSpPr>
          <p:nvPr>
            <p:ph type="title"/>
          </p:nvPr>
        </p:nvSpPr>
        <p:spPr>
          <a:xfrm>
            <a:off x="1475656" y="476672"/>
            <a:ext cx="7211143" cy="94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0013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1916832"/>
            <a:ext cx="3008313" cy="7920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1916832"/>
            <a:ext cx="5111751" cy="420933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2924944"/>
            <a:ext cx="3008313" cy="32012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Espace réservé du titre 1"/>
          <p:cNvSpPr txBox="1">
            <a:spLocks/>
          </p:cNvSpPr>
          <p:nvPr userDrawn="1"/>
        </p:nvSpPr>
        <p:spPr>
          <a:xfrm>
            <a:off x="1475656" y="476672"/>
            <a:ext cx="7211143" cy="94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rgbClr val="167298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fr-FR"/>
              <a:t>Titre de la vignette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7247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1556791"/>
            <a:ext cx="5486400" cy="31707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Espace réservé du titre 1"/>
          <p:cNvSpPr txBox="1">
            <a:spLocks/>
          </p:cNvSpPr>
          <p:nvPr userDrawn="1"/>
        </p:nvSpPr>
        <p:spPr>
          <a:xfrm>
            <a:off x="1475656" y="476672"/>
            <a:ext cx="7211143" cy="94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rgbClr val="167298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fr-FR"/>
              <a:t>Titre de la vignette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8250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379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- fond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67544" y="6356351"/>
            <a:ext cx="8219256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  Direction - Service - 27/06/2018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9144000" cy="68564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-116632"/>
            <a:ext cx="3966504" cy="6858000"/>
          </a:xfrm>
          <a:prstGeom prst="rect">
            <a:avLst/>
          </a:prstGeom>
        </p:spPr>
      </p:pic>
      <p:sp>
        <p:nvSpPr>
          <p:cNvPr id="19" name="ZoneTexte 18"/>
          <p:cNvSpPr txBox="1"/>
          <p:nvPr userDrawn="1"/>
        </p:nvSpPr>
        <p:spPr>
          <a:xfrm>
            <a:off x="489334" y="2033434"/>
            <a:ext cx="3252511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  <a:latin typeface="Harlow Solid Italic" panose="04030604020F02020D02" pitchFamily="82" charset="0"/>
              </a:rPr>
              <a:t>Titre</a:t>
            </a:r>
          </a:p>
        </p:txBody>
      </p:sp>
      <p:cxnSp>
        <p:nvCxnSpPr>
          <p:cNvPr id="20" name="Connecteur droit 19"/>
          <p:cNvCxnSpPr/>
          <p:nvPr userDrawn="1"/>
        </p:nvCxnSpPr>
        <p:spPr>
          <a:xfrm>
            <a:off x="505610" y="1836574"/>
            <a:ext cx="3236236" cy="8250"/>
          </a:xfrm>
          <a:prstGeom prst="line">
            <a:avLst/>
          </a:prstGeom>
          <a:ln w="190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 userDrawn="1"/>
        </p:nvCxnSpPr>
        <p:spPr>
          <a:xfrm>
            <a:off x="489334" y="2700670"/>
            <a:ext cx="3236236" cy="8250"/>
          </a:xfrm>
          <a:prstGeom prst="line">
            <a:avLst/>
          </a:prstGeom>
          <a:ln w="190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 userDrawn="1"/>
        </p:nvSpPr>
        <p:spPr>
          <a:xfrm>
            <a:off x="505610" y="1340768"/>
            <a:ext cx="3219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/>
              <a:t>DIRECTION</a:t>
            </a:r>
            <a:r>
              <a:rPr lang="fr-FR" sz="1100" b="1" baseline="0" dirty="0"/>
              <a:t> - DATE</a:t>
            </a:r>
            <a:endParaRPr lang="fr-FR" sz="1100" b="1" dirty="0"/>
          </a:p>
        </p:txBody>
      </p:sp>
      <p:sp>
        <p:nvSpPr>
          <p:cNvPr id="23" name="ZoneTexte 22"/>
          <p:cNvSpPr txBox="1"/>
          <p:nvPr userDrawn="1"/>
        </p:nvSpPr>
        <p:spPr>
          <a:xfrm>
            <a:off x="488017" y="2896869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465941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- picto sur la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67544" y="6356351"/>
            <a:ext cx="8219256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  Direction - Service - 27/06/2018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9144000" cy="68564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-116632"/>
            <a:ext cx="3966504" cy="6858000"/>
          </a:xfrm>
          <a:prstGeom prst="rect">
            <a:avLst/>
          </a:prstGeom>
        </p:spPr>
      </p:pic>
      <p:sp>
        <p:nvSpPr>
          <p:cNvPr id="19" name="ZoneTexte 18"/>
          <p:cNvSpPr txBox="1"/>
          <p:nvPr userDrawn="1"/>
        </p:nvSpPr>
        <p:spPr>
          <a:xfrm>
            <a:off x="489334" y="2033434"/>
            <a:ext cx="3252511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  <a:latin typeface="Harlow Solid Italic" panose="04030604020F02020D02" pitchFamily="82" charset="0"/>
              </a:rPr>
              <a:t>Titre</a:t>
            </a:r>
          </a:p>
        </p:txBody>
      </p:sp>
      <p:cxnSp>
        <p:nvCxnSpPr>
          <p:cNvPr id="20" name="Connecteur droit 19"/>
          <p:cNvCxnSpPr/>
          <p:nvPr userDrawn="1"/>
        </p:nvCxnSpPr>
        <p:spPr>
          <a:xfrm>
            <a:off x="505610" y="1836574"/>
            <a:ext cx="3236236" cy="8250"/>
          </a:xfrm>
          <a:prstGeom prst="line">
            <a:avLst/>
          </a:prstGeom>
          <a:ln w="190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 userDrawn="1"/>
        </p:nvCxnSpPr>
        <p:spPr>
          <a:xfrm>
            <a:off x="489334" y="2700670"/>
            <a:ext cx="3236236" cy="8250"/>
          </a:xfrm>
          <a:prstGeom prst="line">
            <a:avLst/>
          </a:prstGeom>
          <a:ln w="190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 userDrawn="1"/>
        </p:nvSpPr>
        <p:spPr>
          <a:xfrm>
            <a:off x="505610" y="1340768"/>
            <a:ext cx="3219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/>
              <a:t>DIRECTION</a:t>
            </a:r>
            <a:r>
              <a:rPr lang="fr-FR" sz="1100" b="1" baseline="0" dirty="0"/>
              <a:t> - DATE</a:t>
            </a:r>
            <a:endParaRPr lang="fr-FR" sz="1100" b="1" dirty="0"/>
          </a:p>
        </p:txBody>
      </p:sp>
      <p:sp>
        <p:nvSpPr>
          <p:cNvPr id="23" name="ZoneTexte 22"/>
          <p:cNvSpPr txBox="1"/>
          <p:nvPr userDrawn="1"/>
        </p:nvSpPr>
        <p:spPr>
          <a:xfrm>
            <a:off x="488017" y="2896869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Sous-titre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sz="quarter" idx="10"/>
          </p:nvPr>
        </p:nvSpPr>
        <p:spPr>
          <a:xfrm>
            <a:off x="4572000" y="620713"/>
            <a:ext cx="3960813" cy="5688012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1031848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8" name="Espace réservé du titre 1"/>
          <p:cNvSpPr txBox="1">
            <a:spLocks/>
          </p:cNvSpPr>
          <p:nvPr userDrawn="1"/>
        </p:nvSpPr>
        <p:spPr>
          <a:xfrm>
            <a:off x="1475656" y="476672"/>
            <a:ext cx="7488832" cy="94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rgbClr val="167298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fr-FR" dirty="0"/>
              <a:t>Titre de la vignette</a:t>
            </a:r>
          </a:p>
        </p:txBody>
      </p:sp>
    </p:spTree>
    <p:extLst>
      <p:ext uri="{BB962C8B-B14F-4D97-AF65-F5344CB8AC3E}">
        <p14:creationId xmlns:p14="http://schemas.microsoft.com/office/powerpoint/2010/main" val="4169535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titre 1"/>
          <p:cNvSpPr>
            <a:spLocks noGrp="1"/>
          </p:cNvSpPr>
          <p:nvPr>
            <p:ph type="title"/>
          </p:nvPr>
        </p:nvSpPr>
        <p:spPr>
          <a:xfrm>
            <a:off x="1475656" y="476672"/>
            <a:ext cx="7488832" cy="94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FR" dirty="0"/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467544" y="6669360"/>
            <a:ext cx="8674869" cy="0"/>
          </a:xfrm>
          <a:prstGeom prst="line">
            <a:avLst/>
          </a:prstGeom>
          <a:ln w="12700">
            <a:solidFill>
              <a:srgbClr val="16729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0494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Espace réservé du titre 1"/>
          <p:cNvSpPr txBox="1">
            <a:spLocks/>
          </p:cNvSpPr>
          <p:nvPr userDrawn="1"/>
        </p:nvSpPr>
        <p:spPr>
          <a:xfrm>
            <a:off x="1475656" y="476672"/>
            <a:ext cx="7211143" cy="94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rgbClr val="167298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fr-FR"/>
              <a:t>Titre de la vignette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1725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u titre 1"/>
          <p:cNvSpPr>
            <a:spLocks noGrp="1"/>
          </p:cNvSpPr>
          <p:nvPr>
            <p:ph type="title"/>
          </p:nvPr>
        </p:nvSpPr>
        <p:spPr>
          <a:xfrm>
            <a:off x="1475656" y="476672"/>
            <a:ext cx="7211143" cy="94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0734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772815"/>
            <a:ext cx="4040188" cy="402059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772815"/>
            <a:ext cx="4041775" cy="402059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0" name="Espace réservé du titre 1"/>
          <p:cNvSpPr>
            <a:spLocks noGrp="1"/>
          </p:cNvSpPr>
          <p:nvPr>
            <p:ph type="title"/>
          </p:nvPr>
        </p:nvSpPr>
        <p:spPr>
          <a:xfrm>
            <a:off x="1475656" y="476672"/>
            <a:ext cx="7211143" cy="94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840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itre 1"/>
          <p:cNvSpPr>
            <a:spLocks noGrp="1"/>
          </p:cNvSpPr>
          <p:nvPr>
            <p:ph type="title"/>
          </p:nvPr>
        </p:nvSpPr>
        <p:spPr>
          <a:xfrm>
            <a:off x="1475656" y="476672"/>
            <a:ext cx="7211143" cy="94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7187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475656" y="476672"/>
            <a:ext cx="7524328" cy="94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 de la vignette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8229600" cy="435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 Cinquième niveau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2413" cy="293082"/>
          </a:xfrm>
          <a:prstGeom prst="rect">
            <a:avLst/>
          </a:prstGeom>
          <a:solidFill>
            <a:srgbClr val="CED9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-99392"/>
            <a:ext cx="1152128" cy="199200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294371"/>
            <a:ext cx="323530" cy="6562041"/>
          </a:xfrm>
          <a:prstGeom prst="rect">
            <a:avLst/>
          </a:prstGeom>
          <a:solidFill>
            <a:srgbClr val="CED9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>
            <a:off x="1547664" y="476672"/>
            <a:ext cx="7452320" cy="0"/>
          </a:xfrm>
          <a:prstGeom prst="line">
            <a:avLst/>
          </a:prstGeom>
          <a:ln w="38100">
            <a:solidFill>
              <a:srgbClr val="16729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1547664" y="1412776"/>
            <a:ext cx="7452320" cy="0"/>
          </a:xfrm>
          <a:prstGeom prst="line">
            <a:avLst/>
          </a:prstGeom>
          <a:ln w="38100">
            <a:solidFill>
              <a:srgbClr val="16729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67544" y="6669360"/>
            <a:ext cx="8674869" cy="0"/>
          </a:xfrm>
          <a:prstGeom prst="line">
            <a:avLst/>
          </a:prstGeom>
          <a:ln w="12700">
            <a:solidFill>
              <a:srgbClr val="16729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7746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60" r:id="rId3"/>
    <p:sldLayoutId id="2147483658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61" r:id="rId13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rgbClr val="167298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l"/>
        <a:defRPr sz="3200" kern="1200">
          <a:solidFill>
            <a:srgbClr val="167298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90000"/>
        <a:buFont typeface="Arial Black" panose="020B0A04020102020204" pitchFamily="34" charset="0"/>
        <a:buChar char="►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34" Type="http://schemas.openxmlformats.org/officeDocument/2006/relationships/slideLayout" Target="../slideLayouts/slideLayout5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8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7544" y="1412775"/>
            <a:ext cx="8625934" cy="520464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fr-FR" sz="1700" b="1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fr-FR" sz="1200" b="1" dirty="0">
              <a:solidFill>
                <a:srgbClr val="00B0F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sz="1800" b="1" u="sng" dirty="0"/>
              <a:t>Mission</a:t>
            </a:r>
            <a:r>
              <a:rPr lang="fr-FR" sz="1800" b="1" dirty="0"/>
              <a:t> : </a:t>
            </a:r>
            <a:r>
              <a:rPr lang="fr-FR" sz="1800" b="1" i="1" dirty="0"/>
              <a:t>Faciliter l’utilisation des outils numériques pour les démarches administratives d’accès aux droits (médiation numérique)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fr-FR" sz="1800" b="1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1800" b="1" u="sng" dirty="0"/>
              <a:t>Continuité de service </a:t>
            </a:r>
            <a:r>
              <a:rPr lang="fr-FR" sz="1800" b="1" dirty="0"/>
              <a:t>: </a:t>
            </a:r>
            <a:r>
              <a:rPr lang="fr-FR" sz="1800" b="1" i="1" dirty="0"/>
              <a:t>Une promotion de 16 volontaires tous les 6 mois dans les DT</a:t>
            </a:r>
            <a:endParaRPr lang="fr-FR" sz="1800" i="1" dirty="0"/>
          </a:p>
          <a:p>
            <a:pPr>
              <a:buFont typeface="Wingdings" panose="05000000000000000000" pitchFamily="2" charset="2"/>
              <a:buChar char="Ø"/>
            </a:pPr>
            <a:endParaRPr lang="fr-FR" sz="1800" b="1" i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sz="1800" b="1" u="sng" dirty="0"/>
              <a:t>Arrivée au Département </a:t>
            </a:r>
            <a:r>
              <a:rPr lang="fr-FR" sz="1800" b="1" dirty="0"/>
              <a:t>: jeudi 1</a:t>
            </a:r>
            <a:r>
              <a:rPr lang="fr-FR" sz="1800" b="1" baseline="30000" dirty="0"/>
              <a:t>er</a:t>
            </a:r>
            <a:r>
              <a:rPr lang="fr-FR" sz="1800" b="1" dirty="0"/>
              <a:t> février </a:t>
            </a:r>
            <a:r>
              <a:rPr lang="fr-FR" sz="1800" b="1" i="1" dirty="0"/>
              <a:t>2024</a:t>
            </a:r>
          </a:p>
          <a:p>
            <a:pPr marL="0" indent="0" algn="just">
              <a:buNone/>
            </a:pPr>
            <a:r>
              <a:rPr lang="fr-FR" sz="1800" b="1" i="1" dirty="0"/>
              <a:t>	</a:t>
            </a:r>
            <a:r>
              <a:rPr lang="fr-FR" sz="1800" i="1" dirty="0"/>
              <a:t>Journée d’accueil départementale jeudi 1</a:t>
            </a:r>
            <a:r>
              <a:rPr lang="fr-FR" sz="1800" i="1" baseline="30000" dirty="0"/>
              <a:t>er</a:t>
            </a:r>
            <a:r>
              <a:rPr lang="fr-FR" sz="1800" i="1" dirty="0"/>
              <a:t> février à Grenoble avec les tuteurs</a:t>
            </a:r>
          </a:p>
          <a:p>
            <a:pPr marL="0" indent="0" algn="just">
              <a:buNone/>
            </a:pPr>
            <a:endParaRPr lang="fr-FR" sz="1800" b="1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1800" b="1" u="sng" dirty="0"/>
              <a:t>Jurys de recrutement </a:t>
            </a:r>
            <a:r>
              <a:rPr lang="fr-FR" sz="1800" b="1" dirty="0"/>
              <a:t>: jusqu’au 12 janvier 2024</a:t>
            </a:r>
            <a:r>
              <a:rPr lang="fr-FR" sz="1800" i="1" dirty="0"/>
              <a:t>; merci d’associer les tuteurs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1800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1800" b="1" u="sng" dirty="0"/>
              <a:t>Communication </a:t>
            </a:r>
            <a:r>
              <a:rPr lang="fr-FR" sz="1800" b="1" i="1" dirty="0"/>
              <a:t>: du 15 novembre 2023 au 31 décembre 2023</a:t>
            </a:r>
            <a:r>
              <a:rPr lang="fr-FR" sz="1800" i="1" dirty="0"/>
              <a:t>(réseaux sociaux, presse, affiches, flyers, plateforme nationale, site isere.fr, ..)</a:t>
            </a:r>
          </a:p>
          <a:p>
            <a:pPr marL="0" indent="0">
              <a:buNone/>
            </a:pPr>
            <a:r>
              <a:rPr lang="fr-FR" sz="1800" i="1" dirty="0"/>
              <a:t>	Date limite pour les candidatures : 31 décembre 2023</a:t>
            </a:r>
          </a:p>
          <a:p>
            <a:pPr marL="0" indent="0">
              <a:buNone/>
            </a:pPr>
            <a:endParaRPr lang="fr-FR" sz="1800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1800" b="1" u="sng" dirty="0"/>
              <a:t>Information collective en Visio : </a:t>
            </a:r>
            <a:r>
              <a:rPr lang="fr-FR" sz="1800" b="1" dirty="0"/>
              <a:t>mardi 19 décembre 2023 16h (lien zoom dans annonce)</a:t>
            </a:r>
            <a:endParaRPr lang="fr-FR" sz="1200" b="1" i="1" dirty="0"/>
          </a:p>
          <a:p>
            <a:pPr>
              <a:buFont typeface="Wingdings" panose="05000000000000000000" pitchFamily="2" charset="2"/>
              <a:buChar char="Ø"/>
            </a:pPr>
            <a:endParaRPr lang="fr-FR" sz="1800" b="1" i="1" dirty="0"/>
          </a:p>
          <a:p>
            <a:pPr>
              <a:buFont typeface="Wingdings" panose="05000000000000000000" pitchFamily="2" charset="2"/>
              <a:buChar char="Ø"/>
            </a:pPr>
            <a:endParaRPr lang="fr-FR" sz="1800" b="1" i="1" dirty="0"/>
          </a:p>
          <a:p>
            <a:pPr>
              <a:buFont typeface="Wingdings" panose="05000000000000000000" pitchFamily="2" charset="2"/>
              <a:buChar char="Ø"/>
            </a:pPr>
            <a:endParaRPr lang="fr-FR" sz="1800" b="1" i="1" dirty="0"/>
          </a:p>
          <a:p>
            <a:pPr marL="0" indent="0">
              <a:buNone/>
            </a:pPr>
            <a:endParaRPr lang="fr-FR" sz="1800" b="1" i="1" dirty="0"/>
          </a:p>
          <a:p>
            <a:pPr>
              <a:buFont typeface="Wingdings" panose="05000000000000000000" pitchFamily="2" charset="2"/>
              <a:buChar char="Ø"/>
            </a:pPr>
            <a:endParaRPr lang="fr-FR" sz="1800" b="1" dirty="0"/>
          </a:p>
          <a:p>
            <a:pPr>
              <a:buFont typeface="Wingdings" panose="05000000000000000000" pitchFamily="2" charset="2"/>
              <a:buChar char="Ø"/>
            </a:pPr>
            <a:endParaRPr lang="fr-FR" sz="1800" b="1" dirty="0"/>
          </a:p>
          <a:p>
            <a:pPr>
              <a:buFont typeface="Wingdings" panose="05000000000000000000" pitchFamily="2" charset="2"/>
              <a:buChar char="Ø"/>
            </a:pPr>
            <a:endParaRPr lang="fr-FR" sz="1200" b="1" i="1" dirty="0"/>
          </a:p>
          <a:p>
            <a:pPr>
              <a:buFont typeface="Wingdings" panose="05000000000000000000" pitchFamily="2" charset="2"/>
              <a:buChar char="Ø"/>
            </a:pPr>
            <a:endParaRPr lang="fr-FR" sz="1200" b="1" i="1" dirty="0"/>
          </a:p>
          <a:p>
            <a:pPr>
              <a:buFont typeface="Wingdings" panose="05000000000000000000" pitchFamily="2" charset="2"/>
              <a:buChar char="Ø"/>
            </a:pPr>
            <a:endParaRPr lang="fr-FR" sz="1200" b="1" i="1" dirty="0"/>
          </a:p>
          <a:p>
            <a:pPr>
              <a:buFont typeface="Wingdings" panose="05000000000000000000" pitchFamily="2" charset="2"/>
              <a:buChar char="Ø"/>
            </a:pPr>
            <a:endParaRPr lang="fr-FR" sz="1200" b="1" i="1" dirty="0"/>
          </a:p>
          <a:p>
            <a:pPr algn="just">
              <a:buFont typeface="Wingdings" panose="05000000000000000000" pitchFamily="2" charset="2"/>
              <a:buChar char="Ø"/>
            </a:pPr>
            <a:endParaRPr lang="fr-FR" sz="1000" b="1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ServiceS civiques </a:t>
            </a:r>
            <a:r>
              <a:rPr lang="fr-FR" u="sng" dirty="0"/>
              <a:t>promo février 24</a:t>
            </a:r>
          </a:p>
        </p:txBody>
      </p:sp>
      <p:sp>
        <p:nvSpPr>
          <p:cNvPr id="4" name="Rectangle 3"/>
          <p:cNvSpPr/>
          <p:nvPr/>
        </p:nvSpPr>
        <p:spPr>
          <a:xfrm>
            <a:off x="323528" y="548680"/>
            <a:ext cx="11006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200" b="1" cap="all" baseline="0" dirty="0">
                <a:solidFill>
                  <a:schemeClr val="bg1"/>
                </a:solidFill>
              </a:rPr>
              <a:t> Mission</a:t>
            </a:r>
          </a:p>
          <a:p>
            <a:pPr algn="ctr"/>
            <a:r>
              <a:rPr lang="fr-FR" sz="1200" b="1" cap="all" baseline="0" dirty="0">
                <a:solidFill>
                  <a:schemeClr val="bg1"/>
                </a:solidFill>
              </a:rPr>
              <a:t> citoyenneté</a:t>
            </a:r>
          </a:p>
        </p:txBody>
      </p:sp>
    </p:spTree>
    <p:extLst>
      <p:ext uri="{BB962C8B-B14F-4D97-AF65-F5344CB8AC3E}">
        <p14:creationId xmlns:p14="http://schemas.microsoft.com/office/powerpoint/2010/main" val="3941558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ServiceS civiques </a:t>
            </a:r>
            <a:r>
              <a:rPr lang="fr-FR" u="sng" dirty="0"/>
              <a:t>promo février 2024</a:t>
            </a:r>
          </a:p>
        </p:txBody>
      </p:sp>
      <p:sp>
        <p:nvSpPr>
          <p:cNvPr id="4" name="Rectangle 3"/>
          <p:cNvSpPr/>
          <p:nvPr/>
        </p:nvSpPr>
        <p:spPr>
          <a:xfrm>
            <a:off x="323528" y="548680"/>
            <a:ext cx="11006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200" b="1" cap="all" baseline="0" dirty="0">
                <a:solidFill>
                  <a:schemeClr val="bg1"/>
                </a:solidFill>
              </a:rPr>
              <a:t> Mission</a:t>
            </a:r>
          </a:p>
          <a:p>
            <a:pPr algn="ctr"/>
            <a:r>
              <a:rPr lang="fr-FR" sz="1200" b="1" cap="all" baseline="0" dirty="0">
                <a:solidFill>
                  <a:schemeClr val="bg1"/>
                </a:solidFill>
              </a:rPr>
              <a:t> citoyenneté</a:t>
            </a: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B7529E2A-F27E-4305-897B-F958F6FAE496}"/>
              </a:ext>
            </a:extLst>
          </p:cNvPr>
          <p:cNvSpPr txBox="1">
            <a:spLocks/>
          </p:cNvSpPr>
          <p:nvPr/>
        </p:nvSpPr>
        <p:spPr>
          <a:xfrm>
            <a:off x="755576" y="1730426"/>
            <a:ext cx="7886700" cy="2490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l"/>
              <a:defRPr sz="3200" kern="1200">
                <a:solidFill>
                  <a:srgbClr val="167298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SzPct val="90000"/>
              <a:buFont typeface="Arial Black" panose="020B0A04020102020204" pitchFamily="34" charset="0"/>
              <a:buChar char="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>
                <a:solidFill>
                  <a:schemeClr val="tx1"/>
                </a:solidFill>
              </a:rPr>
              <a:t>Diffusion des offres </a:t>
            </a:r>
            <a:r>
              <a:rPr lang="fr-FR" sz="1400" dirty="0">
                <a:solidFill>
                  <a:schemeClr val="tx1"/>
                </a:solidFill>
              </a:rPr>
              <a:t>: RMC diffuse les offres sur la plateforme nationale; La direction d'accueil diffuse auprès des partenaires ; Une seule porte d'entrée pour candidater : la plateforme nationale</a:t>
            </a:r>
          </a:p>
          <a:p>
            <a:r>
              <a:rPr lang="fr-FR" sz="1400" b="1" dirty="0">
                <a:solidFill>
                  <a:schemeClr val="tx1"/>
                </a:solidFill>
              </a:rPr>
              <a:t>Réception des candidatures </a:t>
            </a:r>
            <a:r>
              <a:rPr lang="fr-FR" sz="1400" dirty="0">
                <a:solidFill>
                  <a:schemeClr val="tx1"/>
                </a:solidFill>
              </a:rPr>
              <a:t>: Unis cité assure le premier contact avec les candidats : accompagner et informer les candidats, vérifier leur éligibilité ; Unis cité envoie les candidatures aux réseaux RH de proximité</a:t>
            </a:r>
          </a:p>
          <a:p>
            <a:r>
              <a:rPr lang="fr-FR" sz="1400" b="1" dirty="0">
                <a:solidFill>
                  <a:schemeClr val="tx1"/>
                </a:solidFill>
              </a:rPr>
              <a:t>Séance d’information collective </a:t>
            </a:r>
            <a:r>
              <a:rPr lang="fr-FR" sz="1400" dirty="0">
                <a:solidFill>
                  <a:schemeClr val="tx1"/>
                </a:solidFill>
              </a:rPr>
              <a:t>: informations à destination des candidats, précisions sur le contenu de la mission, sur la procédure de sélection...par la mission citoyenneté et Unis cité</a:t>
            </a:r>
          </a:p>
          <a:p>
            <a:r>
              <a:rPr lang="fr-FR" sz="1400" b="1" dirty="0">
                <a:solidFill>
                  <a:schemeClr val="tx1"/>
                </a:solidFill>
              </a:rPr>
              <a:t>Entretien de sélection </a:t>
            </a:r>
            <a:r>
              <a:rPr lang="fr-FR" sz="1400" dirty="0">
                <a:solidFill>
                  <a:schemeClr val="tx1"/>
                </a:solidFill>
              </a:rPr>
              <a:t>: Entretien à l'initiative de la direction d'accueil; Présence recommandée du réseau RH de proximité et du tuteur; A l'issue, le réseau RH de proximité transmet au service RMC : le nom du jeune, la date et lieu de naissance, le nom du tuteur</a:t>
            </a:r>
            <a:endParaRPr lang="fr-FR" sz="2800" dirty="0"/>
          </a:p>
        </p:txBody>
      </p:sp>
      <p:cxnSp>
        <p:nvCxnSpPr>
          <p:cNvPr id="43" name="OTLSHAPE_T_72904192e69b4a8198c6b1a5049c05b6_HorizontalConnector1">
            <a:extLst>
              <a:ext uri="{FF2B5EF4-FFF2-40B4-BE49-F238E27FC236}">
                <a16:creationId xmlns:a16="http://schemas.microsoft.com/office/drawing/2014/main" id="{37B9CD15-BC1F-44EE-A3CE-083893E0835F}"/>
              </a:ext>
            </a:extLst>
          </p:cNvPr>
          <p:cNvCxnSpPr/>
          <p:nvPr>
            <p:custDataLst>
              <p:tags r:id="rId1"/>
            </p:custDataLst>
          </p:nvPr>
        </p:nvCxnSpPr>
        <p:spPr>
          <a:xfrm>
            <a:off x="1324668" y="6286743"/>
            <a:ext cx="5363628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OTLSHAPE_T_aae7260229574f77a7068ddaa008c98c_HorizontalConnector1">
            <a:extLst>
              <a:ext uri="{FF2B5EF4-FFF2-40B4-BE49-F238E27FC236}">
                <a16:creationId xmlns:a16="http://schemas.microsoft.com/office/drawing/2014/main" id="{A4AD423E-73C4-431E-848E-6DC064A39A06}"/>
              </a:ext>
            </a:extLst>
          </p:cNvPr>
          <p:cNvCxnSpPr/>
          <p:nvPr>
            <p:custDataLst>
              <p:tags r:id="rId2"/>
            </p:custDataLst>
          </p:nvPr>
        </p:nvCxnSpPr>
        <p:spPr>
          <a:xfrm>
            <a:off x="2613676" y="6020043"/>
            <a:ext cx="2871766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OTLSHAPE_T_24f5c0a8cc69458f9993bc87b4afeaaf_HorizontalConnector1">
            <a:extLst>
              <a:ext uri="{FF2B5EF4-FFF2-40B4-BE49-F238E27FC236}">
                <a16:creationId xmlns:a16="http://schemas.microsoft.com/office/drawing/2014/main" id="{B4E85182-85FF-4F35-A87A-E0069B4994CC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630740" y="5753343"/>
            <a:ext cx="4193132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OTLSHAPE_T_381df202172e4603b91e269e1c99596d_HorizontalConnector1">
            <a:extLst>
              <a:ext uri="{FF2B5EF4-FFF2-40B4-BE49-F238E27FC236}">
                <a16:creationId xmlns:a16="http://schemas.microsoft.com/office/drawing/2014/main" id="{DACB85D2-88F2-4FFA-B39F-791E4DD9C80C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1616006" y="5486643"/>
            <a:ext cx="2426010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OTLSHAPE_T_8e6ee4a9b24941dd8e9cb183c25977e3_HorizontalConnector1">
            <a:extLst>
              <a:ext uri="{FF2B5EF4-FFF2-40B4-BE49-F238E27FC236}">
                <a16:creationId xmlns:a16="http://schemas.microsoft.com/office/drawing/2014/main" id="{1AA430AD-2E4B-44B6-96E2-E58F880743E2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596745" y="5219943"/>
            <a:ext cx="400419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TLSHAPE_TB_00000000000000000000000000000000_LeftEndCaps">
            <a:extLst>
              <a:ext uri="{FF2B5EF4-FFF2-40B4-BE49-F238E27FC236}">
                <a16:creationId xmlns:a16="http://schemas.microsoft.com/office/drawing/2014/main" id="{F8EC74F0-3B74-4E8C-880C-93AC66172B7A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539300" y="4272057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fr-FR" b="1" spc="-38">
                <a:solidFill>
                  <a:srgbClr val="ED7D31"/>
                </a:solidFill>
                <a:latin typeface="Calibri" panose="020F0502020204030204" pitchFamily="34" charset="0"/>
              </a:rPr>
              <a:t>2023</a:t>
            </a:r>
          </a:p>
        </p:txBody>
      </p:sp>
      <p:sp>
        <p:nvSpPr>
          <p:cNvPr id="49" name="OTLSHAPE_TB_00000000000000000000000000000000_RightEndCaps">
            <a:extLst>
              <a:ext uri="{FF2B5EF4-FFF2-40B4-BE49-F238E27FC236}">
                <a16:creationId xmlns:a16="http://schemas.microsoft.com/office/drawing/2014/main" id="{8337480D-09A9-4892-8AB7-F5C82537AEE5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8584834" y="4272057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fr-FR" b="1" spc="-38">
                <a:solidFill>
                  <a:srgbClr val="ED7D31"/>
                </a:solidFill>
                <a:latin typeface="Calibri" panose="020F0502020204030204" pitchFamily="34" charset="0"/>
              </a:rPr>
              <a:t>2024</a:t>
            </a:r>
          </a:p>
        </p:txBody>
      </p:sp>
      <p:sp>
        <p:nvSpPr>
          <p:cNvPr id="50" name="OTLSHAPE_TB_00000000000000000000000000000000_ScaleContainer">
            <a:extLst>
              <a:ext uri="{FF2B5EF4-FFF2-40B4-BE49-F238E27FC236}">
                <a16:creationId xmlns:a16="http://schemas.microsoft.com/office/drawing/2014/main" id="{D00C7176-BA2E-4536-BABF-A9328FE955A2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155165" y="4221088"/>
            <a:ext cx="7289800" cy="381000"/>
          </a:xfrm>
          <a:prstGeom prst="rect">
            <a:avLst/>
          </a:prstGeom>
          <a:gradFill flip="none" rotWithShape="1">
            <a:gsLst>
              <a:gs pos="0">
                <a:srgbClr val="44546A"/>
              </a:gs>
              <a:gs pos="0">
                <a:srgbClr val="44546A"/>
              </a:gs>
            </a:gsLst>
            <a:lin ang="5400000" scaled="1"/>
            <a:tileRect/>
          </a:gradFill>
          <a:ln w="25400" cap="flat" cmpd="sng" algn="ctr">
            <a:noFill/>
            <a:prstDash val="solid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OTLSHAPE_TB_00000000000000000000000000000000_ElapsedTime">
            <a:extLst>
              <a:ext uri="{FF2B5EF4-FFF2-40B4-BE49-F238E27FC236}">
                <a16:creationId xmlns:a16="http://schemas.microsoft.com/office/drawing/2014/main" id="{BFFCB6D9-9681-4115-A19A-9AFBCB699246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155165" y="4525888"/>
            <a:ext cx="749300" cy="76200"/>
          </a:xfrm>
          <a:prstGeom prst="rect">
            <a:avLst/>
          </a:prstGeom>
          <a:solidFill>
            <a:srgbClr val="FF0000">
              <a:alpha val="74902"/>
            </a:srgbClr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>
              <a:rot lat="0" lon="0" rev="0"/>
            </a:lightRig>
          </a:scene3d>
          <a:sp3d>
            <a:bevelT w="12700" h="139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OTLSHAPE_TB_00000000000000000000000000000000_TodayMarkerShape">
            <a:extLst>
              <a:ext uri="{FF2B5EF4-FFF2-40B4-BE49-F238E27FC236}">
                <a16:creationId xmlns:a16="http://schemas.microsoft.com/office/drawing/2014/main" id="{E49F1DA5-8A78-4D08-AE1B-07678D6CA9B8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1849545" y="4602088"/>
            <a:ext cx="114300" cy="127000"/>
          </a:xfrm>
          <a:prstGeom prst="triangle">
            <a:avLst/>
          </a:prstGeom>
          <a:solidFill>
            <a:srgbClr val="FF0000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OTLSHAPE_TB_00000000000000000000000000000000_TodayMarkerText">
            <a:extLst>
              <a:ext uri="{FF2B5EF4-FFF2-40B4-BE49-F238E27FC236}">
                <a16:creationId xmlns:a16="http://schemas.microsoft.com/office/drawing/2014/main" id="{39D3CF66-0C04-4DD8-8A24-14EF4391D7C0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1541515" y="4729088"/>
            <a:ext cx="736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fr-FR" sz="1200" spc="-6">
                <a:solidFill>
                  <a:schemeClr val="dk1"/>
                </a:solidFill>
                <a:latin typeface="Calibri" panose="020F0502020204030204" pitchFamily="34" charset="0"/>
              </a:rPr>
              <a:t>Aujourd'hui</a:t>
            </a:r>
          </a:p>
        </p:txBody>
      </p:sp>
      <p:sp>
        <p:nvSpPr>
          <p:cNvPr id="54" name="OTLSHAPE_TB_00000000000000000000000000000000_TimescaleInterval1">
            <a:extLst>
              <a:ext uri="{FF2B5EF4-FFF2-40B4-BE49-F238E27FC236}">
                <a16:creationId xmlns:a16="http://schemas.microsoft.com/office/drawing/2014/main" id="{CB0B1586-75E1-4DEA-8BEC-584E09A7684C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1218665" y="4318561"/>
            <a:ext cx="25596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fr-FR" sz="1200" spc="-14">
                <a:solidFill>
                  <a:schemeClr val="lt1"/>
                </a:solidFill>
                <a:latin typeface="Calibri" panose="020F0502020204030204" pitchFamily="34" charset="0"/>
              </a:rPr>
              <a:t>nov.</a:t>
            </a:r>
          </a:p>
        </p:txBody>
      </p:sp>
      <p:cxnSp>
        <p:nvCxnSpPr>
          <p:cNvPr id="55" name="OTLSHAPE_TB_00000000000000000000000000000000_Separator1">
            <a:extLst>
              <a:ext uri="{FF2B5EF4-FFF2-40B4-BE49-F238E27FC236}">
                <a16:creationId xmlns:a16="http://schemas.microsoft.com/office/drawing/2014/main" id="{B321FE4E-555F-4E8D-8C11-B4765F005707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2959446" y="4309988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TLSHAPE_TB_00000000000000000000000000000000_TimescaleInterval2">
            <a:extLst>
              <a:ext uri="{FF2B5EF4-FFF2-40B4-BE49-F238E27FC236}">
                <a16:creationId xmlns:a16="http://schemas.microsoft.com/office/drawing/2014/main" id="{F6C26546-9DFC-40F3-AE27-1411CA1E915C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3022947" y="4318561"/>
            <a:ext cx="25616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fr-FR" sz="1200" spc="-16">
                <a:solidFill>
                  <a:schemeClr val="lt1"/>
                </a:solidFill>
                <a:latin typeface="Calibri" panose="020F0502020204030204" pitchFamily="34" charset="0"/>
              </a:rPr>
              <a:t>déc.</a:t>
            </a:r>
          </a:p>
        </p:txBody>
      </p:sp>
      <p:cxnSp>
        <p:nvCxnSpPr>
          <p:cNvPr id="57" name="OTLSHAPE_TB_00000000000000000000000000000000_Separator2">
            <a:extLst>
              <a:ext uri="{FF2B5EF4-FFF2-40B4-BE49-F238E27FC236}">
                <a16:creationId xmlns:a16="http://schemas.microsoft.com/office/drawing/2014/main" id="{61010992-8ECD-4399-8547-5A7AB53EF258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4823871" y="4309988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TLSHAPE_TB_00000000000000000000000000000000_TimescaleInterval3">
            <a:extLst>
              <a:ext uri="{FF2B5EF4-FFF2-40B4-BE49-F238E27FC236}">
                <a16:creationId xmlns:a16="http://schemas.microsoft.com/office/drawing/2014/main" id="{3F8BA727-73AB-46C3-85DC-66F7DF158802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4887372" y="4318561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fr-FR" sz="1200" spc="-20" dirty="0">
                <a:solidFill>
                  <a:schemeClr val="lt1"/>
                </a:solidFill>
                <a:latin typeface="Calibri" panose="020F0502020204030204" pitchFamily="34" charset="0"/>
              </a:rPr>
              <a:t>Janv. 2024</a:t>
            </a:r>
          </a:p>
        </p:txBody>
      </p:sp>
      <p:cxnSp>
        <p:nvCxnSpPr>
          <p:cNvPr id="59" name="OTLSHAPE_TB_00000000000000000000000000000000_Separator3">
            <a:extLst>
              <a:ext uri="{FF2B5EF4-FFF2-40B4-BE49-F238E27FC236}">
                <a16:creationId xmlns:a16="http://schemas.microsoft.com/office/drawing/2014/main" id="{517AAFF5-3D52-4287-A233-D11B521F6554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6688296" y="4309988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TLSHAPE_TB_00000000000000000000000000000000_TimescaleInterval4">
            <a:extLst>
              <a:ext uri="{FF2B5EF4-FFF2-40B4-BE49-F238E27FC236}">
                <a16:creationId xmlns:a16="http://schemas.microsoft.com/office/drawing/2014/main" id="{487F3EDE-888A-47E6-9244-63B8E49991D2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6751796" y="4318561"/>
            <a:ext cx="25596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fr-FR" sz="1200" spc="-12">
                <a:solidFill>
                  <a:schemeClr val="lt1"/>
                </a:solidFill>
                <a:latin typeface="Calibri" panose="020F0502020204030204" pitchFamily="34" charset="0"/>
              </a:rPr>
              <a:t>févr.</a:t>
            </a:r>
          </a:p>
        </p:txBody>
      </p:sp>
      <p:sp>
        <p:nvSpPr>
          <p:cNvPr id="61" name="OTLSHAPE_T_8e6ee4a9b24941dd8e9cb183c25977e3_Shape">
            <a:extLst>
              <a:ext uri="{FF2B5EF4-FFF2-40B4-BE49-F238E27FC236}">
                <a16:creationId xmlns:a16="http://schemas.microsoft.com/office/drawing/2014/main" id="{9A6E81FD-617C-48FC-80F9-98B444B1287A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1997164" y="5118343"/>
            <a:ext cx="2832100" cy="203200"/>
          </a:xfrm>
          <a:prstGeom prst="rect">
            <a:avLst/>
          </a:prstGeom>
          <a:solidFill>
            <a:srgbClr val="1AAA42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OTLSHAPE_T_8e6ee4a9b24941dd8e9cb183c25977e3_JoinedDate">
            <a:extLst>
              <a:ext uri="{FF2B5EF4-FFF2-40B4-BE49-F238E27FC236}">
                <a16:creationId xmlns:a16="http://schemas.microsoft.com/office/drawing/2014/main" id="{0E4D0667-2ECD-4894-8881-F0C777032DA5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4874630" y="5142431"/>
            <a:ext cx="1333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fr-FR" sz="1000" spc="-6">
                <a:solidFill>
                  <a:srgbClr val="44546A"/>
                </a:solidFill>
                <a:latin typeface="Calibri" panose="020F0502020204030204" pitchFamily="34" charset="0"/>
              </a:rPr>
              <a:t>11/15/2023 - 12/31/2023</a:t>
            </a:r>
          </a:p>
        </p:txBody>
      </p:sp>
      <p:sp>
        <p:nvSpPr>
          <p:cNvPr id="63" name="OTLSHAPE_T_8e6ee4a9b24941dd8e9cb183c25977e3_Title">
            <a:extLst>
              <a:ext uri="{FF2B5EF4-FFF2-40B4-BE49-F238E27FC236}">
                <a16:creationId xmlns:a16="http://schemas.microsoft.com/office/drawing/2014/main" id="{EFFE46FD-8504-4E85-BBC5-9F7B9001A812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348800" y="5134684"/>
            <a:ext cx="1257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fr-FR" sz="1100" b="1" spc="-6">
                <a:solidFill>
                  <a:schemeClr val="dk1"/>
                </a:solidFill>
                <a:latin typeface="Calibri" panose="020F0502020204030204" pitchFamily="34" charset="0"/>
              </a:rPr>
              <a:t>publication des offres</a:t>
            </a:r>
          </a:p>
        </p:txBody>
      </p:sp>
      <p:sp>
        <p:nvSpPr>
          <p:cNvPr id="64" name="OTLSHAPE_T_381df202172e4603b91e269e1c99596d_Shape">
            <a:extLst>
              <a:ext uri="{FF2B5EF4-FFF2-40B4-BE49-F238E27FC236}">
                <a16:creationId xmlns:a16="http://schemas.microsoft.com/office/drawing/2014/main" id="{92DF4631-D658-4D6E-826C-E7AE84756BD2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4042016" y="5385043"/>
            <a:ext cx="63500" cy="203200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OTLSHAPE_T_381df202172e4603b91e269e1c99596d_JoinedDate">
            <a:extLst>
              <a:ext uri="{FF2B5EF4-FFF2-40B4-BE49-F238E27FC236}">
                <a16:creationId xmlns:a16="http://schemas.microsoft.com/office/drawing/2014/main" id="{96C7B4ED-A8DA-475D-B4E2-5698B6259618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4152917" y="5409131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fr-FR" sz="1000" spc="-8">
                <a:solidFill>
                  <a:srgbClr val="44546A"/>
                </a:solidFill>
                <a:latin typeface="Calibri" panose="020F0502020204030204" pitchFamily="34" charset="0"/>
              </a:rPr>
              <a:t>12/19/2023</a:t>
            </a:r>
          </a:p>
        </p:txBody>
      </p:sp>
      <p:sp>
        <p:nvSpPr>
          <p:cNvPr id="66" name="OTLSHAPE_T_381df202172e4603b91e269e1c99596d_Title">
            <a:extLst>
              <a:ext uri="{FF2B5EF4-FFF2-40B4-BE49-F238E27FC236}">
                <a16:creationId xmlns:a16="http://schemas.microsoft.com/office/drawing/2014/main" id="{54A215C3-2F34-4A9B-B063-04C097F09A14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348800" y="5401384"/>
            <a:ext cx="1270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fr-FR" sz="1100" b="1" spc="-6">
                <a:solidFill>
                  <a:schemeClr val="dk1"/>
                </a:solidFill>
                <a:latin typeface="Calibri" panose="020F0502020204030204" pitchFamily="34" charset="0"/>
              </a:rPr>
              <a:t>information collective</a:t>
            </a:r>
          </a:p>
        </p:txBody>
      </p:sp>
      <p:sp>
        <p:nvSpPr>
          <p:cNvPr id="67" name="OTLSHAPE_T_24f5c0a8cc69458f9993bc87b4afeaaf_Shape">
            <a:extLst>
              <a:ext uri="{FF2B5EF4-FFF2-40B4-BE49-F238E27FC236}">
                <a16:creationId xmlns:a16="http://schemas.microsoft.com/office/drawing/2014/main" id="{83975CA2-E6B3-4E88-8955-1AB274BB8E17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4823872" y="5651743"/>
            <a:ext cx="723900" cy="203200"/>
          </a:xfrm>
          <a:prstGeom prst="rect">
            <a:avLst/>
          </a:prstGeom>
          <a:solidFill>
            <a:schemeClr val="accent6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OTLSHAPE_T_24f5c0a8cc69458f9993bc87b4afeaaf_JoinedDate">
            <a:extLst>
              <a:ext uri="{FF2B5EF4-FFF2-40B4-BE49-F238E27FC236}">
                <a16:creationId xmlns:a16="http://schemas.microsoft.com/office/drawing/2014/main" id="{3968D0AB-ACC4-42C5-BE98-F2628AB25BA3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5596342" y="5675831"/>
            <a:ext cx="1130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fr-FR" sz="1000" spc="-6">
                <a:solidFill>
                  <a:srgbClr val="44546A"/>
                </a:solidFill>
                <a:latin typeface="Calibri" panose="020F0502020204030204" pitchFamily="34" charset="0"/>
              </a:rPr>
              <a:t>1/1/2024 - 1/12/2024</a:t>
            </a:r>
          </a:p>
        </p:txBody>
      </p:sp>
      <p:sp>
        <p:nvSpPr>
          <p:cNvPr id="69" name="OTLSHAPE_T_24f5c0a8cc69458f9993bc87b4afeaaf_Title">
            <a:extLst>
              <a:ext uri="{FF2B5EF4-FFF2-40B4-BE49-F238E27FC236}">
                <a16:creationId xmlns:a16="http://schemas.microsoft.com/office/drawing/2014/main" id="{B228F611-E424-427A-8353-91A736C27B85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348800" y="566808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fr-FR" sz="1100" b="1" spc="-8">
                <a:solidFill>
                  <a:schemeClr val="dk1"/>
                </a:solidFill>
                <a:latin typeface="Calibri" panose="020F0502020204030204" pitchFamily="34" charset="0"/>
              </a:rPr>
              <a:t>jurys</a:t>
            </a:r>
          </a:p>
        </p:txBody>
      </p:sp>
      <p:sp>
        <p:nvSpPr>
          <p:cNvPr id="70" name="OTLSHAPE_T_aae7260229574f77a7068ddaa008c98c_Shape">
            <a:extLst>
              <a:ext uri="{FF2B5EF4-FFF2-40B4-BE49-F238E27FC236}">
                <a16:creationId xmlns:a16="http://schemas.microsoft.com/office/drawing/2014/main" id="{4EC293F0-732E-439C-A1E1-CACF29D51506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5485442" y="5918443"/>
            <a:ext cx="63500" cy="203200"/>
          </a:xfrm>
          <a:prstGeom prst="rect">
            <a:avLst/>
          </a:prstGeom>
          <a:solidFill>
            <a:srgbClr val="EA161E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OTLSHAPE_T_aae7260229574f77a7068ddaa008c98c_JoinedDate">
            <a:extLst>
              <a:ext uri="{FF2B5EF4-FFF2-40B4-BE49-F238E27FC236}">
                <a16:creationId xmlns:a16="http://schemas.microsoft.com/office/drawing/2014/main" id="{49F98DA9-8275-444F-AB8A-F1536CB5C179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5596342" y="5942531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fr-FR" sz="1000" spc="-8">
                <a:solidFill>
                  <a:srgbClr val="44546A"/>
                </a:solidFill>
                <a:latin typeface="Calibri" panose="020F0502020204030204" pitchFamily="34" charset="0"/>
              </a:rPr>
              <a:t>1/12/2024</a:t>
            </a:r>
          </a:p>
        </p:txBody>
      </p:sp>
      <p:sp>
        <p:nvSpPr>
          <p:cNvPr id="72" name="OTLSHAPE_T_aae7260229574f77a7068ddaa008c98c_Title">
            <a:extLst>
              <a:ext uri="{FF2B5EF4-FFF2-40B4-BE49-F238E27FC236}">
                <a16:creationId xmlns:a16="http://schemas.microsoft.com/office/drawing/2014/main" id="{0FD274E1-A7D4-4525-886C-C05905B4D7EA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348800" y="5934784"/>
            <a:ext cx="2273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fr-FR" sz="1100" b="1" spc="-4">
                <a:solidFill>
                  <a:schemeClr val="dk1"/>
                </a:solidFill>
                <a:latin typeface="Calibri" panose="020F0502020204030204" pitchFamily="34" charset="0"/>
              </a:rPr>
              <a:t>date limite de retour des infos à la DRH</a:t>
            </a:r>
          </a:p>
        </p:txBody>
      </p:sp>
      <p:sp>
        <p:nvSpPr>
          <p:cNvPr id="73" name="OTLSHAPE_T_72904192e69b4a8198c6b1a5049c05b6_Shape">
            <a:extLst>
              <a:ext uri="{FF2B5EF4-FFF2-40B4-BE49-F238E27FC236}">
                <a16:creationId xmlns:a16="http://schemas.microsoft.com/office/drawing/2014/main" id="{6E49CE72-7216-4B4A-9B9B-7B4347259622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6688296" y="6185143"/>
            <a:ext cx="63500" cy="203200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OTLSHAPE_T_72904192e69b4a8198c6b1a5049c05b6_JoinedDate">
            <a:extLst>
              <a:ext uri="{FF2B5EF4-FFF2-40B4-BE49-F238E27FC236}">
                <a16:creationId xmlns:a16="http://schemas.microsoft.com/office/drawing/2014/main" id="{94A214E8-2649-4D6E-908B-871B6DBD5F87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6799197" y="6209231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fr-FR" sz="1000" spc="-8">
                <a:solidFill>
                  <a:srgbClr val="44546A"/>
                </a:solidFill>
                <a:latin typeface="Calibri" panose="020F0502020204030204" pitchFamily="34" charset="0"/>
              </a:rPr>
              <a:t>2/1/2024</a:t>
            </a:r>
          </a:p>
        </p:txBody>
      </p:sp>
      <p:sp>
        <p:nvSpPr>
          <p:cNvPr id="75" name="OTLSHAPE_T_72904192e69b4a8198c6b1a5049c05b6_Title">
            <a:extLst>
              <a:ext uri="{FF2B5EF4-FFF2-40B4-BE49-F238E27FC236}">
                <a16:creationId xmlns:a16="http://schemas.microsoft.com/office/drawing/2014/main" id="{BFDC579E-7A06-434A-AA28-37C3173E4536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348800" y="6201484"/>
            <a:ext cx="977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fr-FR" sz="1100" b="1" spc="-4">
                <a:solidFill>
                  <a:schemeClr val="dk1"/>
                </a:solidFill>
                <a:latin typeface="Calibri" panose="020F0502020204030204" pitchFamily="34" charset="0"/>
              </a:rPr>
              <a:t>prise de fonction</a:t>
            </a:r>
          </a:p>
        </p:txBody>
      </p:sp>
    </p:spTree>
    <p:extLst>
      <p:ext uri="{BB962C8B-B14F-4D97-AF65-F5344CB8AC3E}">
        <p14:creationId xmlns:p14="http://schemas.microsoft.com/office/powerpoint/2010/main" val="31540593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Charte interne - Modèl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Charte" ma:contentTypeID="0x010100CD0CFBC60BF648C6B969588E34BFE64C0200974A8E130F11C54191BFEE545F90F14600902E9D744BF862439D5D1EB328F9ECDD" ma:contentTypeVersion="14" ma:contentTypeDescription="" ma:contentTypeScope="" ma:versionID="e383c5aae3b6eb30916991e51a53021b">
  <xsd:schema xmlns:xsd="http://www.w3.org/2001/XMLSchema" xmlns:xs="http://www.w3.org/2001/XMLSchema" xmlns:p="http://schemas.microsoft.com/office/2006/metadata/properties" xmlns:ns2="5a9a25b7-99db-4cf4-8b5b-cee331df2614" xmlns:ns3="662c13fe-470f-45b7-b2f6-8fbf298b8726" targetNamespace="http://schemas.microsoft.com/office/2006/metadata/properties" ma:root="true" ma:fieldsID="c8b04b3efdccbca157dbe2309e5ac7b9" ns2:_="" ns3:_="">
    <xsd:import namespace="5a9a25b7-99db-4cf4-8b5b-cee331df2614"/>
    <xsd:import namespace="662c13fe-470f-45b7-b2f6-8fbf298b8726"/>
    <xsd:element name="properties">
      <xsd:complexType>
        <xsd:sequence>
          <xsd:element name="documentManagement">
            <xsd:complexType>
              <xsd:all>
                <xsd:element ref="ns2:CG38_GED_DateDuContenu"/>
                <xsd:element ref="ns2:CG38_GED_DateDePremption"/>
                <xsd:element ref="ns2:CG38_GED_Redacteur" minOccurs="0"/>
                <xsd:element ref="ns2:CG38_GED_DirectionServiceRedacteur"/>
                <xsd:element ref="ns2:CG38_GED_DirectionModificateur" minOccurs="0"/>
                <xsd:element ref="ns2:CG38_GED_ServiceModificateur" minOccurs="0"/>
                <xsd:element ref="ns3:TaxKeywordTaxHTField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9a25b7-99db-4cf4-8b5b-cee331df2614" elementFormDefault="qualified">
    <xsd:import namespace="http://schemas.microsoft.com/office/2006/documentManagement/types"/>
    <xsd:import namespace="http://schemas.microsoft.com/office/infopath/2007/PartnerControls"/>
    <xsd:element name="CG38_GED_DateDuContenu" ma:index="8" ma:displayName="Date du contenu" ma:internalName="CG38_GED_DateDuContenu" ma:readOnly="false">
      <xsd:simpleType>
        <xsd:restriction base="dms:DateTime"/>
      </xsd:simpleType>
    </xsd:element>
    <xsd:element name="CG38_GED_DateDePremption" ma:index="9" ma:displayName="Date de péremption" ma:internalName="CG38_GED_DateDePremption" ma:readOnly="false">
      <xsd:simpleType>
        <xsd:restriction base="dms:DateTime"/>
      </xsd:simpleType>
    </xsd:element>
    <xsd:element name="CG38_GED_Redacteur" ma:index="11" nillable="true" ma:displayName="Rédacteur" ma:internalName="CG38_GED_Redacteur">
      <xsd:simpleType>
        <xsd:restriction base="dms:Text"/>
      </xsd:simpleType>
    </xsd:element>
    <xsd:element name="CG38_GED_DirectionServiceRedacteur" ma:index="12" ma:displayName="Service Rédacteur" ma:internalName="CG38_GED_DirectionServiceRedacteur" ma:readOnly="false">
      <xsd:simpleType>
        <xsd:restriction base="dms:Unknown"/>
      </xsd:simpleType>
    </xsd:element>
    <xsd:element name="CG38_GED_DirectionModificateur" ma:index="13" nillable="true" ma:displayName="Direction du Modificateur" ma:internalName="CG38_GED_DirectionModificateur">
      <xsd:simpleType>
        <xsd:restriction base="dms:Text"/>
      </xsd:simpleType>
    </xsd:element>
    <xsd:element name="CG38_GED_ServiceModificateur" ma:index="14" nillable="true" ma:displayName="Service du Modificateur" ma:internalName="CG38_GED_ServiceModificateur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2c13fe-470f-45b7-b2f6-8fbf298b8726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6" ma:taxonomy="true" ma:internalName="TaxKeywordTaxHTField" ma:taxonomyFieldName="TaxKeyword" ma:displayName="Mots clés d’entreprise" ma:readOnly="false" ma:fieldId="{23f27201-bee3-471e-b2e7-b64fd8b7ca38}" ma:taxonomyMulti="true" ma:sspId="a028b5d9-bae8-405b-bc91-2b293896590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7" nillable="true" ma:displayName="Taxonomy Catch All Column" ma:hidden="true" ma:list="{6204369f-50be-49e7-bfc4-31a833f18dd7}" ma:internalName="TaxCatchAll" ma:showField="CatchAllData" ma:web="662c13fe-470f-45b7-b2f6-8fbf298b8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G38_GED_DirectionServiceRedacteur xmlns="5a9a25b7-99db-4cf4-8b5b-cee331df2614">DGS-DPM-CII</CG38_GED_DirectionServiceRedacteur>
    <CG38_GED_Redacteur xmlns="5a9a25b7-99db-4cf4-8b5b-cee331df2614" xsi:nil="true"/>
    <CG38_GED_ServiceModificateur xmlns="5a9a25b7-99db-4cf4-8b5b-cee331df2614">CII</CG38_GED_ServiceModificateur>
    <TaxKeywordTaxHTField xmlns="662c13fe-470f-45b7-b2f6-8fbf298b8726">
      <Terms xmlns="http://schemas.microsoft.com/office/infopath/2007/PartnerControls">
        <TermInfo xmlns="http://schemas.microsoft.com/office/infopath/2007/PartnerControls">
          <TermName xmlns="http://schemas.microsoft.com/office/infopath/2007/PartnerControls">charte interne</TermName>
          <TermId xmlns="http://schemas.microsoft.com/office/infopath/2007/PartnerControls">aecb284c-9c03-487f-b76a-9eca692856c1</TermId>
        </TermInfo>
      </Terms>
    </TaxKeywordTaxHTField>
    <CG38_GED_DateDuContenu xmlns="5a9a25b7-99db-4cf4-8b5b-cee331df2614">2018-07-09T07:00:00+00:00</CG38_GED_DateDuContenu>
    <CG38_GED_DirectionModificateur xmlns="5a9a25b7-99db-4cf4-8b5b-cee331df2614">DPM</CG38_GED_DirectionModificateur>
    <CG38_GED_DateDePremption xmlns="5a9a25b7-99db-4cf4-8b5b-cee331df2614">2021-07-08T22:00:00+00:00</CG38_GED_DateDePremption>
    <TaxCatchAll xmlns="662c13fe-470f-45b7-b2f6-8fbf298b8726">
      <Value>2252</Value>
      <Value>1363</Value>
    </TaxCatchAll>
  </documentManagement>
</p:properties>
</file>

<file path=customXml/itemProps1.xml><?xml version="1.0" encoding="utf-8"?>
<ds:datastoreItem xmlns:ds="http://schemas.openxmlformats.org/officeDocument/2006/customXml" ds:itemID="{058B780E-ED4B-4EA2-9BCF-4AAC3182E4F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10A006-2F6F-4C49-8C2D-6C0AB2C724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9a25b7-99db-4cf4-8b5b-cee331df2614"/>
    <ds:schemaRef ds:uri="662c13fe-470f-45b7-b2f6-8fbf298b87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CC2B928-E0A7-4B5A-83B1-05CBEF24AD57}">
  <ds:schemaRefs>
    <ds:schemaRef ds:uri="http://schemas.microsoft.com/office/2006/metadata/properties"/>
    <ds:schemaRef ds:uri="http://www.w3.org/XML/1998/namespace"/>
    <ds:schemaRef ds:uri="662c13fe-470f-45b7-b2f6-8fbf298b8726"/>
    <ds:schemaRef ds:uri="http://purl.org/dc/elements/1.1/"/>
    <ds:schemaRef ds:uri="http://schemas.microsoft.com/office/2006/documentManagement/types"/>
    <ds:schemaRef ds:uri="5a9a25b7-99db-4cf4-8b5b-cee331df2614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Charte interne - Modèle powerpoint</Template>
  <TotalTime>476</TotalTime>
  <Words>327</Words>
  <Application>Microsoft Office PowerPoint</Application>
  <PresentationFormat>Affichage à l'écran (4:3)</PresentationFormat>
  <Paragraphs>51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Harlow Solid Italic</vt:lpstr>
      <vt:lpstr>Wingdings</vt:lpstr>
      <vt:lpstr>Charte interne - Modèle powerpoint</vt:lpstr>
      <vt:lpstr>ServiceS civiques promo février 24</vt:lpstr>
      <vt:lpstr>ServiceS civiques promo février 2024</vt:lpstr>
    </vt:vector>
  </TitlesOfParts>
  <Company>Conseil Général de l'Isère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Ingénierie réciprocité / RAPPEL DU CONTEXTE ET DES ETAPES PRECEDENTES</dc:title>
  <dc:creator>Moonen Claudine</dc:creator>
  <cp:keywords>charte interne</cp:keywords>
  <cp:lastModifiedBy>Saint-Aman Julien</cp:lastModifiedBy>
  <cp:revision>56</cp:revision>
  <cp:lastPrinted>2020-01-15T06:30:23Z</cp:lastPrinted>
  <dcterms:created xsi:type="dcterms:W3CDTF">2020-01-14T08:55:11Z</dcterms:created>
  <dcterms:modified xsi:type="dcterms:W3CDTF">2023-11-15T10:50:34Z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0x010100CD0CFBC60BF648C6B969588E34BFE64C0200974A8E130F11C54191BFEE545F90F14600902E9D744BF862439D5D1EB328F9ECDD</vt:lpwstr>
  </property>
  <property fmtid="{D5CDD505-2E9C-101B-9397-08002B2CF9AE}" pid="3" name="CG38_GED_ArbreThematique">
    <vt:lpwstr>1363;#Charte interne|d0d51e73-9300-40ed-aace-e9b1071cf7e5</vt:lpwstr>
  </property>
  <property fmtid="{D5CDD505-2E9C-101B-9397-08002B2CF9AE}" pid="4" name="TaxKeyword">
    <vt:lpwstr>2252;#charte interne|aecb284c-9c03-487f-b76a-9eca692856c1</vt:lpwstr>
  </property>
  <property fmtid="{D5CDD505-2E9C-101B-9397-08002B2CF9AE}" pid="5" name="CG38_GED_RecherchePredefiniTaxHTField">
    <vt:lpwstr/>
  </property>
  <property fmtid="{D5CDD505-2E9C-101B-9397-08002B2CF9AE}" pid="6" name="CG38_GED_RecherchePredefini">
    <vt:lpwstr/>
  </property>
  <property fmtid="{D5CDD505-2E9C-101B-9397-08002B2CF9AE}" pid="7" name="CG38_GED_ArbreThematiqueTaxHTField">
    <vt:lpwstr>Charte interne|d0d51e73-9300-40ed-aace-e9b1071cf7e5</vt:lpwstr>
  </property>
</Properties>
</file>